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Navigating Sustainability in Asia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Compressed One-Class Teaching Deck</a:t>
            </a:r>
          </a:p>
          <a:p>
            <a:r>
              <a:t>MBA • EMBA • Executive Education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Social Risk and Crisis Dynamics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Labour risk beyond direct employees</a:t>
            </a:r>
          </a:p>
          <a:p>
            <a:pPr/>
            <a:r>
              <a:t>Issues surface during crises</a:t>
            </a:r>
          </a:p>
          <a:p>
            <a:pPr/>
            <a:r>
              <a:t>Media and NGOs amplify risk</a:t>
            </a:r>
          </a:p>
          <a:p>
            <a:pPr/>
            <a:r>
              <a:t>Speed of response matters</a:t>
            </a:r>
          </a:p>
          <a:p>
            <a:pPr/>
            <a:r>
              <a:t>Preparedness protects value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Governance as the Binding Constraint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Governance determines ESG delivery</a:t>
            </a:r>
          </a:p>
          <a:p>
            <a:pPr/>
            <a:r>
              <a:t>Control limits accountability</a:t>
            </a:r>
          </a:p>
          <a:p>
            <a:pPr/>
            <a:r>
              <a:t>Boards may lack influence</a:t>
            </a:r>
          </a:p>
          <a:p>
            <a:pPr/>
            <a:r>
              <a:t>Formal structures mask power</a:t>
            </a:r>
          </a:p>
          <a:p>
            <a:pPr/>
            <a:r>
              <a:t>Investors prioritise governance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How Investors Assess ESG Risk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Downside risk first</a:t>
            </a:r>
          </a:p>
          <a:p>
            <a:pPr/>
            <a:r>
              <a:t>Governance is primary filter</a:t>
            </a:r>
          </a:p>
          <a:p>
            <a:pPr/>
            <a:r>
              <a:t>Policy risk is priced</a:t>
            </a:r>
          </a:p>
          <a:p>
            <a:pPr/>
            <a:r>
              <a:t>Track record matters</a:t>
            </a:r>
          </a:p>
          <a:p>
            <a:pPr/>
            <a:r>
              <a:t>Policy-aligned vs dependent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Stewardship That Works in Asia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Private engagement preferred</a:t>
            </a:r>
          </a:p>
          <a:p>
            <a:pPr/>
            <a:r>
              <a:t>Gradual escalation</a:t>
            </a:r>
          </a:p>
          <a:p>
            <a:pPr/>
            <a:r>
              <a:t>Voting used selectively</a:t>
            </a:r>
          </a:p>
          <a:p>
            <a:pPr/>
            <a:r>
              <a:t>Coalitions matter</a:t>
            </a:r>
          </a:p>
          <a:p>
            <a:pPr/>
            <a:r>
              <a:t>Patience drives results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Boards and Sustainability Oversight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Boards own long-term risk</a:t>
            </a:r>
          </a:p>
          <a:p>
            <a:pPr/>
            <a:r>
              <a:t>ESG links to strategy</a:t>
            </a:r>
          </a:p>
          <a:p>
            <a:pPr/>
            <a:r>
              <a:t>Expertise and data matter</a:t>
            </a:r>
          </a:p>
          <a:p>
            <a:pPr/>
            <a:r>
              <a:t>Symbolic oversight fails</a:t>
            </a:r>
          </a:p>
          <a:p>
            <a:pPr/>
            <a:r>
              <a:t>Engagement signals seriousness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Insight: BYD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Sustainability as growth strategy</a:t>
            </a:r>
          </a:p>
          <a:p>
            <a:pPr/>
            <a:r>
              <a:t>Vertical integration enabled execution</a:t>
            </a:r>
          </a:p>
          <a:p>
            <a:pPr/>
            <a:r>
              <a:t>Policy alignment accelerated scale</a:t>
            </a:r>
          </a:p>
          <a:p>
            <a:pPr/>
            <a:r>
              <a:t>Governance matters globally</a:t>
            </a:r>
          </a:p>
          <a:p>
            <a:pPr/>
            <a:r>
              <a:t>Competitive advantage created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Insight: TSMC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Sustainability equals resilience</a:t>
            </a:r>
          </a:p>
          <a:p>
            <a:pPr/>
            <a:r>
              <a:t>Water and energy constraints</a:t>
            </a:r>
          </a:p>
          <a:p>
            <a:pPr/>
            <a:r>
              <a:t>Geopolitics shapes decisions</a:t>
            </a:r>
          </a:p>
          <a:p>
            <a:pPr/>
            <a:r>
              <a:t>Efficiency vs redundancy</a:t>
            </a:r>
          </a:p>
          <a:p>
            <a:pPr/>
            <a:r>
              <a:t>Systemic importance raises expectations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Insight: SK hynix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Stewardship drove reform</a:t>
            </a:r>
          </a:p>
          <a:p>
            <a:pPr/>
            <a:r>
              <a:t>Change was incremental</a:t>
            </a:r>
          </a:p>
          <a:p>
            <a:pPr/>
            <a:r>
              <a:t>Governance strengthened ESG</a:t>
            </a:r>
          </a:p>
          <a:p>
            <a:pPr/>
            <a:r>
              <a:t>Trust-based engagement worked</a:t>
            </a:r>
          </a:p>
          <a:p>
            <a:pPr/>
            <a:r>
              <a:t>Realistic reform path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Insight: ASEAN Supply Chains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Fragmented regulation</a:t>
            </a:r>
          </a:p>
          <a:p>
            <a:pPr/>
            <a:r>
              <a:t>Hidden labour risk</a:t>
            </a:r>
          </a:p>
          <a:p>
            <a:pPr/>
            <a:r>
              <a:t>Private governance fills gaps</a:t>
            </a:r>
          </a:p>
          <a:p>
            <a:pPr/>
            <a:r>
              <a:t>Resilience requires redundancy</a:t>
            </a:r>
          </a:p>
          <a:p>
            <a:pPr/>
            <a:r>
              <a:t>Sustainability is operational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Insight: China Regulation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Policy aligns markets</a:t>
            </a:r>
          </a:p>
          <a:p>
            <a:pPr/>
            <a:r>
              <a:t>Capital mobilised rapidly</a:t>
            </a:r>
          </a:p>
          <a:p>
            <a:pPr/>
            <a:r>
              <a:t>Overreach hurts confidence</a:t>
            </a:r>
          </a:p>
          <a:p>
            <a:pPr/>
            <a:r>
              <a:t>Governance uneven</a:t>
            </a:r>
          </a:p>
          <a:p>
            <a:pPr/>
            <a:r>
              <a:t>Lessons for developing Asia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Why Asia Matters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Asia drives global growth, emissions, and supply chains</a:t>
            </a:r>
          </a:p>
          <a:p>
            <a:pPr/>
            <a:r>
              <a:t>Sustainability risks are concentrated in Asia</a:t>
            </a:r>
          </a:p>
          <a:p>
            <a:pPr/>
            <a:r>
              <a:t>Capital markets differ structurally from the West</a:t>
            </a:r>
          </a:p>
          <a:p>
            <a:pPr/>
            <a:r>
              <a:t>Institutions and power shape ESG outcomes</a:t>
            </a:r>
          </a:p>
          <a:p>
            <a:pPr/>
            <a:r>
              <a:t>Asia fluency is essential for leaders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What Leaders Should Do Differently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Treat sustainability as strategy</a:t>
            </a:r>
          </a:p>
          <a:p>
            <a:pPr/>
            <a:r>
              <a:t>Invest in execution</a:t>
            </a:r>
          </a:p>
          <a:p>
            <a:pPr/>
            <a:r>
              <a:t>Align with governance reality</a:t>
            </a:r>
          </a:p>
          <a:p>
            <a:pPr/>
            <a:r>
              <a:t>Build resilience</a:t>
            </a:r>
          </a:p>
          <a:p>
            <a:pPr/>
            <a:r>
              <a:t>Communicate credibly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What Boards and Investors Should Do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Boards own ESG risk</a:t>
            </a:r>
          </a:p>
          <a:p>
            <a:pPr/>
            <a:r>
              <a:t>Integrate into strategy</a:t>
            </a:r>
          </a:p>
          <a:p>
            <a:pPr/>
            <a:r>
              <a:t>Investors engage patiently</a:t>
            </a:r>
          </a:p>
          <a:p>
            <a:pPr/>
            <a:r>
              <a:t>Look beyond ESG scores</a:t>
            </a:r>
          </a:p>
          <a:p>
            <a:pPr/>
            <a:r>
              <a:t>Price regulatory risk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Decision Checklist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Who holds power</a:t>
            </a:r>
          </a:p>
          <a:p>
            <a:pPr/>
            <a:r>
              <a:t>What incentives dominate</a:t>
            </a:r>
          </a:p>
          <a:p>
            <a:pPr/>
            <a:r>
              <a:t>Where execution binds</a:t>
            </a:r>
          </a:p>
          <a:p>
            <a:pPr/>
            <a:r>
              <a:t>How predictable regulation is</a:t>
            </a:r>
          </a:p>
          <a:p>
            <a:pPr/>
            <a:r>
              <a:t>What trade-offs are unavoidable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Final Takeaways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Sustainability is a leadership challenge</a:t>
            </a:r>
          </a:p>
          <a:p>
            <a:pPr/>
            <a:r>
              <a:t>Governance enables progress</a:t>
            </a:r>
          </a:p>
          <a:p>
            <a:pPr/>
            <a:r>
              <a:t>Execution beats aspiration</a:t>
            </a:r>
          </a:p>
          <a:p>
            <a:pPr/>
            <a:r>
              <a:t>Context determines outcomes</a:t>
            </a:r>
          </a:p>
          <a:p>
            <a:pPr/>
            <a:r>
              <a:t>Asia offers global lessons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Asia Is Not One Market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Wide diversity across economies</a:t>
            </a:r>
          </a:p>
          <a:p>
            <a:pPr/>
            <a:r>
              <a:t>Ownership and control structures vary</a:t>
            </a:r>
          </a:p>
          <a:p>
            <a:pPr/>
            <a:r>
              <a:t>Regulatory capacity differs sharply</a:t>
            </a:r>
          </a:p>
          <a:p>
            <a:pPr/>
            <a:r>
              <a:t>Cultural norms affect governance</a:t>
            </a:r>
          </a:p>
          <a:p>
            <a:pPr/>
            <a:r>
              <a:t>One-size ESG approaches fail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Core Sustainability Tensions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State vs market discipline</a:t>
            </a:r>
          </a:p>
          <a:p>
            <a:pPr/>
            <a:r>
              <a:t>Long-term strategy vs short-term pressure</a:t>
            </a:r>
          </a:p>
          <a:p>
            <a:pPr/>
            <a:r>
              <a:t>Control vs minority protection</a:t>
            </a:r>
          </a:p>
          <a:p>
            <a:pPr/>
            <a:r>
              <a:t>Global standards vs local realities</a:t>
            </a:r>
          </a:p>
          <a:p>
            <a:pPr/>
            <a:r>
              <a:t>Growth vs institutional capacity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Power and Institutions Matter Most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Governments and controllers dominate outcomes</a:t>
            </a:r>
          </a:p>
          <a:p>
            <a:pPr/>
            <a:r>
              <a:t>Markets are not always the disciplinarian</a:t>
            </a:r>
          </a:p>
          <a:p>
            <a:pPr/>
            <a:r>
              <a:t>Informal institutions matter</a:t>
            </a:r>
          </a:p>
          <a:p>
            <a:pPr/>
            <a:r>
              <a:t>Alignment drives progress</a:t>
            </a:r>
          </a:p>
          <a:p>
            <a:pPr/>
            <a:r>
              <a:t>Understanding power is critical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Role of the State in Asia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Developmental-state legacy persists</a:t>
            </a:r>
          </a:p>
          <a:p>
            <a:pPr/>
            <a:r>
              <a:t>Policy guides markets</a:t>
            </a:r>
          </a:p>
          <a:p>
            <a:pPr/>
            <a:r>
              <a:t>Sustainability follows national priorities</a:t>
            </a:r>
          </a:p>
          <a:p>
            <a:pPr/>
            <a:r>
              <a:t>Alignment accelerates change</a:t>
            </a:r>
          </a:p>
          <a:p>
            <a:pPr/>
            <a:r>
              <a:t>Intervention can distort incentives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Ownership Structures and ESG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Family control is common</a:t>
            </a:r>
          </a:p>
          <a:p>
            <a:pPr/>
            <a:r>
              <a:t>Conglomerates enable scale</a:t>
            </a:r>
          </a:p>
          <a:p>
            <a:pPr/>
            <a:r>
              <a:t>State influence creates dual goals</a:t>
            </a:r>
          </a:p>
          <a:p>
            <a:pPr/>
            <a:r>
              <a:t>Ownership affects boards</a:t>
            </a:r>
          </a:p>
          <a:p>
            <a:pPr/>
            <a:r>
              <a:t>Governance drives execution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What ESG Really Means in Asia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Primarily about execution</a:t>
            </a:r>
          </a:p>
          <a:p>
            <a:pPr/>
            <a:r>
              <a:t>Environmental risk is operational</a:t>
            </a:r>
          </a:p>
          <a:p>
            <a:pPr/>
            <a:r>
              <a:t>Social risk sits in supply chains</a:t>
            </a:r>
          </a:p>
          <a:p>
            <a:pPr/>
            <a:r>
              <a:t>Governance binds outcomes</a:t>
            </a:r>
          </a:p>
          <a:p>
            <a:pPr/>
            <a:r>
              <a:t>Disclosure is insufficient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Environmental Risk as Business Risk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Physical climate risks disrupt operations</a:t>
            </a:r>
          </a:p>
          <a:p>
            <a:pPr/>
            <a:r>
              <a:t>Energy and water are constraints</a:t>
            </a:r>
          </a:p>
          <a:p>
            <a:pPr/>
            <a:r>
              <a:t>Adaptation is critical</a:t>
            </a:r>
          </a:p>
          <a:p>
            <a:pPr/>
            <a:r>
              <a:t>Preparedness creates resilience</a:t>
            </a:r>
          </a:p>
          <a:p>
            <a:pPr/>
            <a:r>
              <a:t>Investors assess readiness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